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31" r:id="rId2"/>
    <p:sldId id="405" r:id="rId3"/>
    <p:sldId id="415" r:id="rId4"/>
    <p:sldId id="432" r:id="rId5"/>
    <p:sldId id="416" r:id="rId6"/>
    <p:sldId id="406" r:id="rId7"/>
    <p:sldId id="417" r:id="rId8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79DD79"/>
    <a:srgbClr val="2C5800"/>
    <a:srgbClr val="3FBF3F"/>
    <a:srgbClr val="74B230"/>
    <a:srgbClr val="009900"/>
    <a:srgbClr val="B0C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21" autoAdjust="0"/>
  </p:normalViewPr>
  <p:slideViewPr>
    <p:cSldViewPr>
      <p:cViewPr varScale="1">
        <p:scale>
          <a:sx n="85" d="100"/>
          <a:sy n="85" d="100"/>
        </p:scale>
        <p:origin x="30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121AD3-D457-423F-B762-5A04EBFB987A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E045567-44EB-46B0-8DCB-7F8391393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84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820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7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6823-42D8-41D7-A286-1AD98FC11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704DE-E118-47BA-BAFA-083519065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8FF8-27AC-46B8-A12A-87BE08F01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43B4-613F-4379-ABAC-C8A11782D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BD8BC-A248-47BB-A73A-87ED84BA6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EFC4B-73DF-4EDA-A5B5-D75A7FD3D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57C-23A9-4E64-AAEB-4F581A428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1A03-4FB9-47EE-92D9-8A47230A3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1F37-319C-43F7-B6A0-E91FC2509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2DBE2-C6BF-4E60-A1F4-F676141D4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31A5-5C1F-45BE-86F4-F9584817C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49" y="0"/>
            <a:ext cx="12202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83432" y="1272695"/>
            <a:ext cx="10441160" cy="35394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itchFamily="18" charset="0"/>
              </a:rPr>
              <a:t>Об этапах </a:t>
            </a:r>
            <a:r>
              <a:rPr lang="ru-RU" sz="3200" b="1" dirty="0">
                <a:solidFill>
                  <a:srgbClr val="002060"/>
                </a:solidFill>
                <a:latin typeface="Garamond" pitchFamily="18" charset="0"/>
              </a:rPr>
              <a:t>работы с модулем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Garamond" pitchFamily="18" charset="0"/>
              </a:rPr>
              <a:t>«Повышение квалификации</a:t>
            </a:r>
            <a:r>
              <a:rPr lang="tt-RU" sz="3200" b="1" dirty="0">
                <a:solidFill>
                  <a:srgbClr val="002060"/>
                </a:solidFill>
                <a:latin typeface="Garamond" pitchFamily="18" charset="0"/>
              </a:rPr>
              <a:t> работников </a:t>
            </a:r>
            <a:endParaRPr lang="ru-RU" sz="3200" b="1" dirty="0">
              <a:solidFill>
                <a:srgbClr val="002060"/>
              </a:solidFill>
              <a:latin typeface="Garamond" pitchFamily="18" charset="0"/>
            </a:endParaRPr>
          </a:p>
          <a:p>
            <a:pPr algn="ctr"/>
            <a:r>
              <a:rPr lang="tt-RU" sz="3200" b="1" dirty="0">
                <a:solidFill>
                  <a:srgbClr val="002060"/>
                </a:solidFill>
                <a:latin typeface="Garamond" pitchFamily="18" charset="0"/>
              </a:rPr>
              <a:t>образования</a:t>
            </a:r>
            <a:r>
              <a:rPr lang="ru-RU" sz="3200" b="1" dirty="0">
                <a:solidFill>
                  <a:srgbClr val="002060"/>
                </a:solidFill>
                <a:latin typeface="Garamond" pitchFamily="18" charset="0"/>
              </a:rPr>
              <a:t>» в государственной информационной системе «Электронное образование </a:t>
            </a:r>
            <a:endParaRPr lang="ru-RU" sz="3200" b="1" dirty="0" smtClean="0">
              <a:solidFill>
                <a:srgbClr val="002060"/>
              </a:solidFill>
              <a:latin typeface="Garamond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itchFamily="18" charset="0"/>
              </a:rPr>
              <a:t>Республики </a:t>
            </a:r>
            <a:r>
              <a:rPr lang="ru-RU" sz="3200" b="1" dirty="0">
                <a:solidFill>
                  <a:srgbClr val="002060"/>
                </a:solidFill>
                <a:latin typeface="Garamond" pitchFamily="18" charset="0"/>
              </a:rPr>
              <a:t>Татарстан</a:t>
            </a:r>
            <a:r>
              <a:rPr lang="ru-RU" sz="3200" b="1" dirty="0" smtClean="0">
                <a:solidFill>
                  <a:srgbClr val="002060"/>
                </a:solidFill>
                <a:latin typeface="Garamond" pitchFamily="18" charset="0"/>
              </a:rPr>
              <a:t>»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Garamond" pitchFamily="18" charset="0"/>
              </a:rPr>
              <a:t>в 2020-2021 году </a:t>
            </a:r>
            <a:endParaRPr lang="ru-RU" sz="3200" b="1" dirty="0">
              <a:solidFill>
                <a:srgbClr val="002060"/>
              </a:solidFill>
              <a:latin typeface="Garamond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 </a:t>
            </a:r>
          </a:p>
        </p:txBody>
      </p:sp>
      <p:pic>
        <p:nvPicPr>
          <p:cNvPr id="27653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4818" y="169866"/>
            <a:ext cx="10429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1057403" y="0"/>
            <a:ext cx="1127448" cy="75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64151" y="5078554"/>
            <a:ext cx="4204545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83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7185"/>
            <a:ext cx="12237999" cy="68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5520" y="950421"/>
            <a:ext cx="88836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учителей НОО, учителей-предметников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учителей-дефектологов, преподавателей организаций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ПО, работников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ДОО,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организаций ДОД, педагогов-психологов, социальных педагогов и др. </a:t>
            </a:r>
          </a:p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36 - 108 часов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руководителей образовательных организаций </a:t>
            </a:r>
          </a:p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16 - 36 часов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эксклюзивные программы, отдельные модули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и для модулей интегрированных программ </a:t>
            </a:r>
            <a:r>
              <a:rPr lang="ru-RU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повышения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 по двум или нескольким </a:t>
            </a:r>
            <a:r>
              <a:rPr lang="ru-RU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предметам</a:t>
            </a:r>
          </a:p>
          <a:p>
            <a:pPr marL="0"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(например, программа по формированию функциональной грамотности в объеме от 16-24часов будут проходить все педагоги РТ в течение трех лет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базе ЦНППМ</a:t>
            </a:r>
            <a:r>
              <a:rPr lang="ru-RU" sz="16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68542" y="205955"/>
            <a:ext cx="8951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Трудоемкость программ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ПК для слушателя в 2021 году </a:t>
            </a:r>
            <a:endParaRPr lang="ru-RU" sz="2400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97561" y="4624947"/>
            <a:ext cx="972108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начальникам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отделов (управлений) образования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ИКМО Республики Татарстан, руководителям ОО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направлении педагогических работников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 на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в дистанционной форме </a:t>
            </a:r>
            <a:r>
              <a:rPr lang="ru-RU" sz="16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приравнивать обучение к отрыву от </a:t>
            </a:r>
            <a:r>
              <a:rPr lang="ru-RU" sz="1600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 (ст.187 ТК РФ)</a:t>
            </a:r>
            <a:endParaRPr lang="ru-RU" sz="1600" i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881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37999" cy="68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27865" y="241484"/>
            <a:ext cx="8771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Инвариантные модули в программах ПК в 2021 году</a:t>
            </a:r>
            <a:endParaRPr lang="ru-RU" sz="2800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81536" y="1015406"/>
            <a:ext cx="10347111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138" lvl="1" algn="just">
              <a:spcAft>
                <a:spcPts val="0"/>
              </a:spcAft>
              <a:tabLst>
                <a:tab pos="179388" algn="l"/>
              </a:tabLst>
            </a:pPr>
            <a:r>
              <a:rPr lang="ru-RU" sz="17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всех категорий педагогических работников образования:</a:t>
            </a: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«Профессиональный стандарт педагога» </a:t>
            </a:r>
            <a:r>
              <a:rPr lang="ru-RU" sz="17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часов</a:t>
            </a:r>
            <a:endParaRPr lang="ru-RU" sz="17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организации работы с детьми с ОВЗ» </a:t>
            </a:r>
            <a:r>
              <a:rPr lang="ru-RU" sz="17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 часов</a:t>
            </a:r>
            <a:endParaRPr lang="ru-RU" sz="17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«Актуальные вопросы воспитательной деятельности»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часов</a:t>
            </a: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Стажировка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 дня по 6 часов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endParaRPr lang="ru-RU" sz="17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138" lvl="1" algn="just">
              <a:spcAft>
                <a:spcPts val="0"/>
              </a:spcAft>
              <a:tabLst>
                <a:tab pos="179388" algn="l"/>
              </a:tabLst>
            </a:pPr>
            <a:r>
              <a:rPr lang="ru-RU" sz="17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7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управленческих работников:</a:t>
            </a: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«Противодействие коррупции», «Профилактика терроризма и экстремизма», «Финансовая грамотность»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17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6 часов</a:t>
            </a:r>
            <a:endParaRPr lang="ru-RU" sz="17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«Профессиональные стандарты в сфере образования» </a:t>
            </a:r>
            <a:r>
              <a:rPr lang="ru-RU" sz="17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часов</a:t>
            </a:r>
            <a:endParaRPr lang="ru-RU" sz="17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организации работы с детьми с ОВЗ»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до 8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</a:t>
            </a:r>
            <a:endParaRPr lang="ru-RU" sz="17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«Стратегические вопросы воспитания»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до 8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</a:t>
            </a:r>
          </a:p>
          <a:p>
            <a:pPr marL="255588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179388" algn="l"/>
              </a:tabLst>
            </a:pPr>
            <a:r>
              <a:rPr lang="ru-RU" sz="17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Ведение архивного дела»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заместителей директоров </a:t>
            </a: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ОО) </a:t>
            </a:r>
            <a:r>
              <a:rPr lang="ru-RU" sz="17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2 часов</a:t>
            </a:r>
            <a:endParaRPr lang="ru-RU" sz="17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138" algn="just">
              <a:spcAft>
                <a:spcPts val="0"/>
              </a:spcAft>
              <a:tabLst>
                <a:tab pos="179388" algn="l"/>
              </a:tabLst>
            </a:pPr>
            <a:endParaRPr lang="ru-RU" sz="17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138" algn="just">
              <a:spcAft>
                <a:spcPts val="0"/>
              </a:spcAft>
              <a:tabLst>
                <a:tab pos="179388" algn="l"/>
              </a:tabLst>
            </a:pPr>
            <a:r>
              <a:rPr 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Трудоемкость </a:t>
            </a:r>
            <a:r>
              <a:rPr lang="ru-RU" sz="17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 профессиональной переподготовки </a:t>
            </a:r>
            <a:r>
              <a:rPr lang="ru-RU" sz="1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250 </a:t>
            </a:r>
            <a:r>
              <a:rPr 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</a:t>
            </a:r>
            <a:endParaRPr lang="ru-RU" sz="17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49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3634" y="-14717"/>
            <a:ext cx="12237999" cy="68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5560" y="175177"/>
            <a:ext cx="764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Этапы работы в модуле «Повышение квалификации»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0436" y="1052736"/>
            <a:ext cx="963013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C00000"/>
                </a:solidFill>
              </a:rPr>
              <a:t>Прохождение анкетирования </a:t>
            </a:r>
            <a:r>
              <a:rPr lang="ru-RU" sz="1600" dirty="0"/>
              <a:t>через личный кабинет с 14 по 20 сентября 2020 </a:t>
            </a:r>
            <a:r>
              <a:rPr lang="ru-RU" sz="1600" dirty="0" smtClean="0"/>
              <a:t>года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Составление </a:t>
            </a:r>
            <a:r>
              <a:rPr lang="ru-RU" sz="1600" dirty="0"/>
              <a:t>перечня тем, </a:t>
            </a:r>
            <a:r>
              <a:rPr lang="ru-RU" sz="1600" dirty="0" smtClean="0"/>
              <a:t>программ повышения </a:t>
            </a:r>
            <a:r>
              <a:rPr lang="ru-RU" sz="1600" dirty="0"/>
              <a:t>квалификации </a:t>
            </a:r>
            <a:r>
              <a:rPr lang="ru-RU" sz="1600" dirty="0" smtClean="0"/>
              <a:t>с </a:t>
            </a:r>
            <a:r>
              <a:rPr lang="ru-RU" sz="1600" dirty="0"/>
              <a:t>21 по 25 сентября 2020 </a:t>
            </a:r>
            <a:r>
              <a:rPr lang="ru-RU" sz="1600" dirty="0" smtClean="0"/>
              <a:t>года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Проведение </a:t>
            </a:r>
            <a:r>
              <a:rPr lang="ru-RU" sz="1600" dirty="0"/>
              <a:t>очного отбора образовательных организаций </a:t>
            </a:r>
            <a:r>
              <a:rPr lang="ru-RU" sz="1600" dirty="0" smtClean="0"/>
              <a:t>ДПО до </a:t>
            </a:r>
            <a:r>
              <a:rPr lang="ru-RU" sz="1600" dirty="0"/>
              <a:t>30 сентября 2020 </a:t>
            </a:r>
            <a:r>
              <a:rPr lang="ru-RU" sz="1600" dirty="0" smtClean="0"/>
              <a:t>года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Разработка </a:t>
            </a:r>
            <a:r>
              <a:rPr lang="ru-RU" sz="1600" dirty="0"/>
              <a:t>образовательными организациями </a:t>
            </a:r>
            <a:r>
              <a:rPr lang="ru-RU" sz="1600" dirty="0" smtClean="0"/>
              <a:t>ДПО программ повышения </a:t>
            </a:r>
            <a:r>
              <a:rPr lang="ru-RU" sz="1600" dirty="0"/>
              <a:t>квалификации </a:t>
            </a:r>
            <a:r>
              <a:rPr lang="ru-RU" sz="1600" dirty="0" smtClean="0"/>
              <a:t>с </a:t>
            </a:r>
            <a:r>
              <a:rPr lang="ru-RU" sz="1600" dirty="0"/>
              <a:t>1 октября по 31 октября 2020 </a:t>
            </a:r>
            <a:r>
              <a:rPr lang="ru-RU" sz="1600" dirty="0" smtClean="0"/>
              <a:t>года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Прием программ повышения </a:t>
            </a:r>
            <a:r>
              <a:rPr lang="ru-RU" sz="1600" dirty="0"/>
              <a:t>квалификации </a:t>
            </a:r>
            <a:r>
              <a:rPr lang="ru-RU" sz="1600" dirty="0" smtClean="0"/>
              <a:t>на </a:t>
            </a:r>
            <a:r>
              <a:rPr lang="ru-RU" sz="1600" dirty="0"/>
              <a:t>экспертизу со 2 по 9 ноября 2020 </a:t>
            </a:r>
            <a:r>
              <a:rPr lang="ru-RU" sz="1600" dirty="0" smtClean="0"/>
              <a:t>года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Работа </a:t>
            </a:r>
            <a:r>
              <a:rPr lang="ru-RU" sz="1600" dirty="0"/>
              <a:t>республиканского Экспертного совета по оценке программ (модулей) дополнительного профессионального образования работников образования с 10 ноября по 20 ноября 2020 </a:t>
            </a:r>
            <a:r>
              <a:rPr lang="ru-RU" sz="1600" dirty="0" smtClean="0"/>
              <a:t>года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Прием </a:t>
            </a:r>
            <a:r>
              <a:rPr lang="ru-RU" sz="1600" dirty="0"/>
              <a:t>и загрузка План-графиков повышения квалификации </a:t>
            </a:r>
            <a:r>
              <a:rPr lang="ru-RU" sz="1600" dirty="0" smtClean="0"/>
              <a:t>в </a:t>
            </a:r>
            <a:r>
              <a:rPr lang="ru-RU" sz="1600" dirty="0"/>
              <a:t>модуль с 23 по 30 ноября 2020 </a:t>
            </a:r>
            <a:r>
              <a:rPr lang="ru-RU" sz="1600" dirty="0" smtClean="0"/>
              <a:t>года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C00000"/>
                </a:solidFill>
              </a:rPr>
              <a:t>Подача </a:t>
            </a:r>
            <a:r>
              <a:rPr lang="ru-RU" sz="1600" dirty="0">
                <a:solidFill>
                  <a:srgbClr val="C00000"/>
                </a:solidFill>
              </a:rPr>
              <a:t>заявлений </a:t>
            </a:r>
            <a:r>
              <a:rPr lang="ru-RU" sz="1600" dirty="0"/>
              <a:t>(выбор даты, темы, места повышения квалификации) на повышение квалификации педагогическими работниками с 7 по 14 декабря 2020 </a:t>
            </a:r>
            <a:r>
              <a:rPr lang="ru-RU" sz="1600" dirty="0" smtClean="0"/>
              <a:t>года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3690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37999" cy="684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9876" y="49657"/>
            <a:ext cx="8042132" cy="43204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Об особенностях выбора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педагогами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траектории профессионального развития в 2021 году</a:t>
            </a:r>
            <a:endParaRPr lang="ru-RU" sz="2400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2038" y="2034093"/>
            <a:ext cx="8496944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63552" y="1788685"/>
            <a:ext cx="9721080" cy="4006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Основу обучения: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бюджетная / внебюджетная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1000"/>
              </a:spcAft>
            </a:pPr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1000"/>
              </a:spcAft>
            </a:pPr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 обучения:</a:t>
            </a:r>
            <a:endParaRPr lang="ru-RU" sz="2000" b="1" u="sng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использованием дистанционных технологий и электронных ресурсов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д/о-70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%,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о/о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формате стажировки и других формах -30%)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 коррекционного образования 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д/о-40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%, о/о в формате стажировки и других формах -60%</a:t>
            </a:r>
          </a:p>
          <a:p>
            <a:pPr lvl="0" algn="just"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очное обучение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(д/о-20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%,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о/о-80%)</a:t>
            </a:r>
          </a:p>
          <a:p>
            <a:pPr lvl="0" algn="just">
              <a:spcAft>
                <a:spcPts val="1000"/>
              </a:spcAft>
            </a:pPr>
            <a:endParaRPr lang="ru-RU" sz="8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Объемы программ повышения квалификации (16, 24, 36, 72, 96, 108 часов)</a:t>
            </a:r>
          </a:p>
          <a:p>
            <a:pPr algn="just">
              <a:spcAft>
                <a:spcPts val="1000"/>
              </a:spcAft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Примерные направления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6601" y="5185901"/>
            <a:ext cx="5832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5520" y="1235507"/>
            <a:ext cx="6850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анкетировании педагогу необходимо выбрать: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5999" y="-16190"/>
            <a:ext cx="12237999" cy="68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99656" y="44624"/>
            <a:ext cx="66967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/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Примерные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направления ПК в </a:t>
            </a:r>
            <a:r>
              <a:rPr lang="ru-RU" sz="24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2021 </a:t>
            </a:r>
            <a:r>
              <a:rPr lang="ru-RU" sz="24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87488" y="692696"/>
            <a:ext cx="10704512" cy="6184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1" indent="357188">
              <a:lnSpc>
                <a:spcPct val="115000"/>
              </a:lnSpc>
              <a:buSzPts val="1400"/>
              <a:buFont typeface="+mj-lt"/>
              <a:buAutoNum type="arabicPeriod"/>
            </a:pP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ПК по совершенствованию предметной и методической компетентности учителей (педагогов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lnSpc>
                <a:spcPct val="115000"/>
              </a:lnSpc>
              <a:buSzPts val="1400"/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совершенствованию психолого-педагогической и коммуникативной компетентности учителей (педагогов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lnSpc>
                <a:spcPct val="115000"/>
              </a:lnSpc>
              <a:buSzPts val="1400"/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учителя(педагога) навыки развития у обучающихся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умений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 (педагога) навыки работы в полилингвальной образовательной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среде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 (педагога) навыки в области цифровых технологий применительно к работе учителя (педагога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 (педагога) навыки обучения детей с ограниченными возможностями здоровья (ОВЗ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развивает у учителя (педагога) навыки оценивания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обучающихся, </a:t>
            </a:r>
            <a:r>
              <a:rPr lang="ru-RU" sz="13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контрольно-оценочной </a:t>
            </a:r>
            <a:r>
              <a:rPr lang="ru-RU" sz="13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деятельности</a:t>
            </a:r>
            <a:endParaRPr lang="ru-RU" sz="14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проектированию и реализации программ воспитания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проектированию безопасной образовательной среды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организации внеурочной деятельности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 (педагога) навыки в области профессиональной ориентации и самоопределения обучающихся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развивает у учителя (педагога) навыки работы с одаренными детьми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социально-педагогической деятельности учителя (педагога) и социально-педагогической поддержке обучающихся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у учителя (педагога) навыки проектирования деятельности детско-взрослых объединений, детских общественных объединений, работу с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родителями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ПК, которая формирует навыки работы педагога со взрослыми (родителями, коллегами)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проектированию и реализации дополнительных общеразвивающих образовательных программ (для работников ДОО)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по проектированию и реализации программ патриотического воспитания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направленная на формирование навыков работы педагогов с детьми с особенностями психического развития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для ДОО включающие конструкторско-модельную деятельность детей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отражающая вопросы применения «облачных технологий» в профессиональной деятельности педагога</a:t>
            </a:r>
          </a:p>
          <a:p>
            <a:pPr marL="179388" lvl="1" indent="357188">
              <a:buFont typeface="+mj-lt"/>
              <a:buAutoNum type="arabicPeriod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Программы ПК для руководителей ОО направленные на освоение новых технологий управления</a:t>
            </a:r>
          </a:p>
          <a:p>
            <a:pPr marL="179388" lvl="1" indent="357188">
              <a:buFont typeface="+mj-lt"/>
              <a:buAutoNum type="arabicPeriod"/>
            </a:pP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 indent="357188">
              <a:buFont typeface="+mj-lt"/>
              <a:buAutoNum type="arabicPeriod"/>
            </a:pPr>
            <a:endParaRPr lang="ru-RU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45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25874"/>
            <a:ext cx="12165484" cy="68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98" y="47317"/>
            <a:ext cx="1293687" cy="717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31504" y="361380"/>
            <a:ext cx="10225136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1"/>
            <a:r>
              <a:rPr lang="ru-RU" sz="1300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22.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ПК для педагогов ДОД по созданию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традиций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формированию эффективной системы выявления, поддержки и развития способностей и талантов у детей и молодежи, направленной на самоопределение и профессиональную ориентацию </a:t>
            </a:r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повышению вариативности дополнительного образования детей, качества и доступности дополнительных образовательных программ для детей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25. Программа ПК для педагогов ДОД по формированию ведущей роли дополнительного образования детей в системе образования как важнейшего элемента интеллектуального, духовно-нравственного и физического совершенствования детей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26. Программа ПК для педагогов ДОД по обеспечению подготовки и ранней профориентации будущих кадров для потребностей социально-экономического развития страны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27. Программа ПК для педагогов ДОД по повышению значимости и востребованности дополнительных общеобразовательных программ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28. Программа ПК для педагогов ДОД по обновлению методов и содержания дополнительного образования детей в соответствии с их образовательными потребностями и индивидуальными возможностями, интересами семьи и общества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29. Программа ПК для педагогов ДОД по обеспечению равного доступа к дополнительным общеобразовательным программам для различных категорий детей в соответствии с их образовательными потребностями и индивидуальными возможностями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30. Программа ПК для педагогов ДОД по внедрению проектного управления в сфере дополнительного образования детей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31.Программа ПК для педагогов ДОД по формированию системы кадрового обеспечения дополнительного образования детей на основе программного подхода, включающей непрерывное повышение профессионального мастерства педагогических работников дополнительного образования детей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32. Программа ПК для педагогов ДОД по разработке образовательного контента при реализации дополнительной общеобразовательной программы с использованием дистанционных образовательных технологий</a:t>
            </a:r>
          </a:p>
          <a:p>
            <a:pPr marL="179388" lvl="1"/>
            <a:endParaRPr lang="ru-R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lvl="1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33. Иное (сформулируйте свое направление, ключевую тему или актуальную проблему, которую, на Ваш взгляд, необходимо включить в программы повышения квалификации) </a:t>
            </a:r>
          </a:p>
        </p:txBody>
      </p:sp>
    </p:spTree>
    <p:extLst>
      <p:ext uri="{BB962C8B-B14F-4D97-AF65-F5344CB8AC3E}">
        <p14:creationId xmlns:p14="http://schemas.microsoft.com/office/powerpoint/2010/main" val="2423525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7539</TotalTime>
  <Words>1105</Words>
  <Application>Microsoft Office PowerPoint</Application>
  <PresentationFormat>Широкоэкранный</PresentationFormat>
  <Paragraphs>104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Garamond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 педагогами образовательных организаций  для повышения квалификации в 2016 году</dc:title>
  <dc:creator>Giniatullina</dc:creator>
  <cp:lastModifiedBy>Лилия</cp:lastModifiedBy>
  <cp:revision>630</cp:revision>
  <cp:lastPrinted>2020-07-10T08:31:34Z</cp:lastPrinted>
  <dcterms:created xsi:type="dcterms:W3CDTF">2015-12-30T06:08:30Z</dcterms:created>
  <dcterms:modified xsi:type="dcterms:W3CDTF">2020-09-01T05:27:39Z</dcterms:modified>
</cp:coreProperties>
</file>